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726" r:id="rId2"/>
  </p:sldMasterIdLst>
  <p:notesMasterIdLst>
    <p:notesMasterId r:id="rId16"/>
  </p:notesMasterIdLst>
  <p:handoutMasterIdLst>
    <p:handoutMasterId r:id="rId17"/>
  </p:handoutMasterIdLst>
  <p:sldIdLst>
    <p:sldId id="256" r:id="rId3"/>
    <p:sldId id="271" r:id="rId4"/>
    <p:sldId id="331" r:id="rId5"/>
    <p:sldId id="319" r:id="rId6"/>
    <p:sldId id="296" r:id="rId7"/>
    <p:sldId id="330" r:id="rId8"/>
    <p:sldId id="294" r:id="rId9"/>
    <p:sldId id="323" r:id="rId10"/>
    <p:sldId id="324" r:id="rId11"/>
    <p:sldId id="325" r:id="rId12"/>
    <p:sldId id="329" r:id="rId13"/>
    <p:sldId id="290" r:id="rId14"/>
    <p:sldId id="315" r:id="rId15"/>
  </p:sldIdLst>
  <p:sldSz cx="9144000" cy="6858000" type="screen4x3"/>
  <p:notesSz cx="9309100" cy="70231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7" autoAdjust="0"/>
    <p:restoredTop sz="95220" autoAdjust="0"/>
  </p:normalViewPr>
  <p:slideViewPr>
    <p:cSldViewPr>
      <p:cViewPr varScale="1">
        <p:scale>
          <a:sx n="108" d="100"/>
          <a:sy n="108" d="100"/>
        </p:scale>
        <p:origin x="16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509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4033943" cy="351393"/>
          </a:xfrm>
          <a:prstGeom prst="rect">
            <a:avLst/>
          </a:prstGeom>
        </p:spPr>
        <p:txBody>
          <a:bodyPr vert="horz" lIns="91850" tIns="45923" rIns="91850" bIns="459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8" y="4"/>
            <a:ext cx="4033943" cy="351393"/>
          </a:xfrm>
          <a:prstGeom prst="rect">
            <a:avLst/>
          </a:prstGeom>
        </p:spPr>
        <p:txBody>
          <a:bodyPr vert="horz" lIns="91850" tIns="45923" rIns="91850" bIns="45923" rtlCol="0"/>
          <a:lstStyle>
            <a:lvl1pPr algn="r">
              <a:defRPr sz="1200"/>
            </a:lvl1pPr>
          </a:lstStyle>
          <a:p>
            <a:fld id="{7AD0DFFA-C497-4D29-B36A-A2E9B23594FD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6670510"/>
            <a:ext cx="4033943" cy="351393"/>
          </a:xfrm>
          <a:prstGeom prst="rect">
            <a:avLst/>
          </a:prstGeom>
        </p:spPr>
        <p:txBody>
          <a:bodyPr vert="horz" lIns="91850" tIns="45923" rIns="91850" bIns="459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8" y="6670510"/>
            <a:ext cx="4033943" cy="351393"/>
          </a:xfrm>
          <a:prstGeom prst="rect">
            <a:avLst/>
          </a:prstGeom>
        </p:spPr>
        <p:txBody>
          <a:bodyPr vert="horz" lIns="91850" tIns="45923" rIns="91850" bIns="45923" rtlCol="0" anchor="b"/>
          <a:lstStyle>
            <a:lvl1pPr algn="r">
              <a:defRPr sz="1200"/>
            </a:lvl1pPr>
          </a:lstStyle>
          <a:p>
            <a:fld id="{86BA4ECC-2B11-47EB-9A75-D38FD8C15B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4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4033943" cy="351155"/>
          </a:xfrm>
          <a:prstGeom prst="rect">
            <a:avLst/>
          </a:prstGeom>
        </p:spPr>
        <p:txBody>
          <a:bodyPr vert="horz" lIns="91850" tIns="45923" rIns="91850" bIns="459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8" y="1"/>
            <a:ext cx="4033943" cy="351155"/>
          </a:xfrm>
          <a:prstGeom prst="rect">
            <a:avLst/>
          </a:prstGeom>
        </p:spPr>
        <p:txBody>
          <a:bodyPr vert="horz" lIns="91850" tIns="45923" rIns="91850" bIns="45923" rtlCol="0"/>
          <a:lstStyle>
            <a:lvl1pPr algn="r">
              <a:defRPr sz="1200"/>
            </a:lvl1pPr>
          </a:lstStyle>
          <a:p>
            <a:fld id="{B30586D6-E858-4398-B207-E23390BFD070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527050"/>
            <a:ext cx="3508375" cy="2632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0" tIns="45923" rIns="91850" bIns="459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1" y="3335974"/>
            <a:ext cx="7447280" cy="3160395"/>
          </a:xfrm>
          <a:prstGeom prst="rect">
            <a:avLst/>
          </a:prstGeom>
        </p:spPr>
        <p:txBody>
          <a:bodyPr vert="horz" lIns="91850" tIns="45923" rIns="91850" bIns="459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670728"/>
            <a:ext cx="4033943" cy="351155"/>
          </a:xfrm>
          <a:prstGeom prst="rect">
            <a:avLst/>
          </a:prstGeom>
        </p:spPr>
        <p:txBody>
          <a:bodyPr vert="horz" lIns="91850" tIns="45923" rIns="91850" bIns="459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8" y="6670728"/>
            <a:ext cx="4033943" cy="351155"/>
          </a:xfrm>
          <a:prstGeom prst="rect">
            <a:avLst/>
          </a:prstGeom>
        </p:spPr>
        <p:txBody>
          <a:bodyPr vert="horz" lIns="91850" tIns="45923" rIns="91850" bIns="45923" rtlCol="0" anchor="b"/>
          <a:lstStyle>
            <a:lvl1pPr algn="r">
              <a:defRPr sz="1200"/>
            </a:lvl1pPr>
          </a:lstStyle>
          <a:p>
            <a:fld id="{1B69203A-28D5-4A54-AD2B-1E365624F4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26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9203A-28D5-4A54-AD2B-1E365624F43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592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9203A-28D5-4A54-AD2B-1E365624F43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144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9203A-28D5-4A54-AD2B-1E365624F43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225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9203A-28D5-4A54-AD2B-1E365624F43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373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9203A-28D5-4A54-AD2B-1E365624F43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46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 userDrawn="1"/>
        </p:nvSpPr>
        <p:spPr>
          <a:xfrm>
            <a:off x="609600" y="3581400"/>
            <a:ext cx="7315200" cy="1981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1375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962400"/>
            <a:ext cx="7315200" cy="1981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67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3E18E46-63EB-445E-B3BF-75F774A0CD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30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142032C-FD19-4279-831B-F7426C072A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090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 userDrawn="1"/>
        </p:nvSpPr>
        <p:spPr>
          <a:xfrm>
            <a:off x="609600" y="3581400"/>
            <a:ext cx="7315200" cy="1981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1375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962400"/>
            <a:ext cx="7315200" cy="1981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418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465E618-A93F-4538-9017-BEF2DA87DEDE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965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EC8F6F5-4E02-4AEA-9E42-9FB190787A4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226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5BA9B4F-FB51-4FB7-9FE2-B2DAA9D9C35E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55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BE87A47-A863-4C83-982F-0FB2E06AD73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398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B51FC10-B463-455D-A5E5-C07FFF84933E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901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D90B7FF-481F-4E85-BE66-FB1770BBCF9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3780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E5B2486-E0E8-4EFE-8F88-53BFB2D1BAD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479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76" y="838200"/>
            <a:ext cx="825031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192" y="1981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465E618-A93F-4538-9017-BEF2DA87DE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7697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9D9EE04-827F-4139-951A-7BF5C29FDBF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831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3E18E46-63EB-445E-B3BF-75F774A0CD3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4932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142032C-FD19-4279-831B-F7426C072A1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98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EC8F6F5-4E02-4AEA-9E42-9FB190787A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091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5BA9B4F-FB51-4FB7-9FE2-B2DAA9D9C3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05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8" y="801688"/>
            <a:ext cx="8304212" cy="6461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BE87A47-A863-4C83-982F-0FB2E06AD7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87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B51FC10-B463-455D-A5E5-C07FFF8493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752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D90B7FF-481F-4E85-BE66-FB1770BBCF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23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E5B2486-E0E8-4EFE-8F88-53BFB2D1BA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58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599"/>
            <a:ext cx="5486400" cy="3736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9D9EE04-827F-4139-951A-7BF5C29FDB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64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133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7" name="Rectangle 7"/>
          <p:cNvSpPr>
            <a:spLocks noChangeArrowheads="1"/>
          </p:cNvSpPr>
          <p:nvPr userDrawn="1"/>
        </p:nvSpPr>
        <p:spPr bwMode="auto">
          <a:xfrm>
            <a:off x="0" y="503238"/>
            <a:ext cx="9144000" cy="92075"/>
          </a:xfrm>
          <a:prstGeom prst="rect">
            <a:avLst/>
          </a:prstGeom>
          <a:solidFill>
            <a:srgbClr val="8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28" name="Rectangle 8"/>
          <p:cNvSpPr>
            <a:spLocks noChangeArrowheads="1"/>
          </p:cNvSpPr>
          <p:nvPr userDrawn="1"/>
        </p:nvSpPr>
        <p:spPr bwMode="auto">
          <a:xfrm>
            <a:off x="0" y="6634163"/>
            <a:ext cx="9144000" cy="71437"/>
          </a:xfrm>
          <a:prstGeom prst="rect">
            <a:avLst/>
          </a:prstGeom>
          <a:solidFill>
            <a:srgbClr val="8DB6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pic>
        <p:nvPicPr>
          <p:cNvPr id="1029" name="Picture 6" descr="C:\Users\gendrongl\Desktop\NIH_OM_Logo_2Color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4138"/>
            <a:ext cx="37338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133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7" name="Rectangle 7"/>
          <p:cNvSpPr>
            <a:spLocks noChangeArrowheads="1"/>
          </p:cNvSpPr>
          <p:nvPr userDrawn="1"/>
        </p:nvSpPr>
        <p:spPr bwMode="auto">
          <a:xfrm>
            <a:off x="0" y="503238"/>
            <a:ext cx="9144000" cy="92075"/>
          </a:xfrm>
          <a:prstGeom prst="rect">
            <a:avLst/>
          </a:prstGeom>
          <a:solidFill>
            <a:srgbClr val="8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8" name="Rectangle 8"/>
          <p:cNvSpPr>
            <a:spLocks noChangeArrowheads="1"/>
          </p:cNvSpPr>
          <p:nvPr userDrawn="1"/>
        </p:nvSpPr>
        <p:spPr bwMode="auto">
          <a:xfrm>
            <a:off x="0" y="6634163"/>
            <a:ext cx="9144000" cy="71437"/>
          </a:xfrm>
          <a:prstGeom prst="rect">
            <a:avLst/>
          </a:prstGeom>
          <a:solidFill>
            <a:srgbClr val="8DB6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1029" name="Picture 6" descr="C:\Users\gendrongl\Desktop\NIH_OM_Logo_2Color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4138"/>
            <a:ext cx="37338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641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yitsm.nih.gov/nav_to.do?uri=%2Fkb_view_customer.do%3Fsysparm_article%3DKB0017417%26sysparm_tsqueryId%3D25fa3235db0c3744c8607e0e0f961910%26sysparm_rank%3D1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quisition.gov/content/part-4-administrative-matters#id1617MD00JJ9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hyperlink" Target="https://www.acquisition.gov/content/part-4-administrative-matters#i112248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hyperlink" Target="https://www.acquisition.gov/content/4804-closeout-contract-file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quisition.gov/content/part-4-administrative-matters#i1122492" TargetMode="Externa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hyperlink" Target="https://www.acquisition.gov/content/part-4-administrative-and-information-matters#id1617MD00JN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yitsm.nih.gov/nav_to.do?uri=%2Fkb_view_customer.do%3Fsysparm_article%3DKB0017417%26sysparm_tsqueryId%3D25fa3235db0c3744c8607e0e0f961910%26sysparm_rank%3D1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yitsm.nih.gov/nav_to.do?uri=%2Fkb_view_customer.do%3Fsysparm_article%3DKB0017417%26sysparm_tsqueryId%3D25fa3235db0c3744c8607e0e0f961910%26sysparm_rank%3D1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yitsm.nih.gov/nav_to.do?uri=%2Fkb_view_customer.do%3Fsysparm_article%3DKB0017417%26sysparm_tsqueryId%3D25fa3235db0c3744c8607e0e0f961910%26sysparm_rank%3D1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 descr="Contract &#10;Closeout Module "/>
          <p:cNvSpPr>
            <a:spLocks noGrp="1"/>
          </p:cNvSpPr>
          <p:nvPr>
            <p:ph type="title" idx="4294967295"/>
          </p:nvPr>
        </p:nvSpPr>
        <p:spPr>
          <a:xfrm>
            <a:off x="1028700" y="1447800"/>
            <a:ext cx="7315200" cy="1524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Contract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Closeout Module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</a:b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November 9, 2020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descr="10"/>
          <p:cNvSpPr>
            <a:spLocks noGrp="1"/>
          </p:cNvSpPr>
          <p:nvPr>
            <p:ph type="sldNum" sz="quarter" idx="12"/>
          </p:nvPr>
        </p:nvSpPr>
        <p:spPr>
          <a:xfrm>
            <a:off x="8375469" y="6324600"/>
            <a:ext cx="762000" cy="365125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defRPr/>
            </a:pPr>
            <a:fld id="{9465E618-A93F-4538-9017-BEF2DA87DEDE}" type="slidenum">
              <a:rPr lang="en-US"/>
              <a:pPr>
                <a:spcAft>
                  <a:spcPts val="600"/>
                </a:spcAft>
                <a:defRPr/>
              </a:pPr>
              <a:t>10</a:t>
            </a:fld>
            <a:endParaRPr lang="en-US" dirty="0"/>
          </a:p>
        </p:txBody>
      </p:sp>
      <p:sp>
        <p:nvSpPr>
          <p:cNvPr id="3" name="Content Placeholder 2" descr="Step 1 – Confirm: &#10;Total amount of idle funds to be deobligated &#10;Award was reported to FPDS&#10;Award has been fully received&#10;Award has been fully invoiced&#10;Award has been fully paid  WITH remaining funds that must be deobligated&#10;&#10;Step 2 – Prepare modification in PRISM to deobligate idle funds &#10;Annotate “Reason for Modification” as “K Close Out”&#10;Launch FPDS and report the modification&#10;Route the modification to approver  &#10;Wait for modification to be approved&#10;&#10;NOTE: By choosing “Reason for Modification as “K Close Out” FPDS Record will automatically be updated (to a closed status) and no additional steps are required to complete FPDS Reporting&#10;&#10;Step 3 – Conduct administrative closeout in PRISM&#10;Select the last RELEASED modification&#10;Navigate to the knowledge article: Performing Closeout for a Document in PRISM &#10;Perform the following process steps: 1 through 4, 20, 21, 22, and 23&#10;"/>
          <p:cNvSpPr>
            <a:spLocks noGrp="1"/>
          </p:cNvSpPr>
          <p:nvPr>
            <p:ph idx="4294967295"/>
          </p:nvPr>
        </p:nvSpPr>
        <p:spPr>
          <a:xfrm>
            <a:off x="36990" y="1828800"/>
            <a:ext cx="8820150" cy="47244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57200" lvl="1" indent="0">
              <a:lnSpc>
                <a:spcPct val="90000"/>
              </a:lnSpc>
              <a:buNone/>
            </a:pPr>
            <a:r>
              <a:rPr lang="en-US" sz="1500" dirty="0"/>
              <a:t>Step 1 – Confirm: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/>
              <a:t>Total amount of idle funds to be deobligated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/>
              <a:t>Award </a:t>
            </a:r>
            <a:r>
              <a:rPr lang="en-US" sz="1500" b="1" u="sng" dirty="0"/>
              <a:t>was</a:t>
            </a:r>
            <a:r>
              <a:rPr lang="en-US" sz="1500" dirty="0"/>
              <a:t> reported to FPDS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/>
              <a:t>Award has been </a:t>
            </a:r>
            <a:r>
              <a:rPr lang="en-US" sz="1500" u="sng" dirty="0"/>
              <a:t>fully received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/>
              <a:t>Award has been </a:t>
            </a:r>
            <a:r>
              <a:rPr lang="en-US" sz="1500" u="sng" dirty="0"/>
              <a:t>fully invoiced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/>
              <a:t>Award has been </a:t>
            </a:r>
            <a:r>
              <a:rPr lang="en-US" sz="1500" u="sng" dirty="0"/>
              <a:t>fully paid</a:t>
            </a:r>
            <a:r>
              <a:rPr lang="en-US" sz="1500" dirty="0"/>
              <a:t>  </a:t>
            </a:r>
            <a:r>
              <a:rPr lang="en-US" sz="1500" b="1" dirty="0"/>
              <a:t>WITH</a:t>
            </a:r>
            <a:r>
              <a:rPr lang="en-US" sz="1500" dirty="0"/>
              <a:t> remaining funds that must be deobligated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500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1500" dirty="0"/>
              <a:t>Step 2 – Prepare modification in PRISM to deobligate idle funds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/>
              <a:t>Annotate “Reason for Modification” as “K Close Out”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/>
              <a:t>Launch FPDS and report the modification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/>
              <a:t>Route the modification to approver 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/>
              <a:t>Wait for modification to be approved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500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1500" dirty="0"/>
              <a:t>NOTE: By choosing “Reason for Modification as “K Close Out” FPDS Record will automatically be updated (to a closed status) and no additional steps are </a:t>
            </a:r>
            <a:r>
              <a:rPr lang="en-US" sz="1500" dirty="0">
                <a:cs typeface="Arial" panose="020B0604020202020204" pitchFamily="34" charset="0"/>
              </a:rPr>
              <a:t>required to complete FPDS Reporting</a:t>
            </a:r>
            <a:endParaRPr lang="en-US" sz="1500" dirty="0"/>
          </a:p>
          <a:p>
            <a:pPr marL="457200" lvl="1" indent="0">
              <a:lnSpc>
                <a:spcPct val="90000"/>
              </a:lnSpc>
              <a:buNone/>
            </a:pPr>
            <a:endParaRPr lang="en-US" sz="1500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1500" dirty="0"/>
              <a:t>Step 3 – Conduct administrative closeout in PRISM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/>
              <a:t>Select the last RELEASED modification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/>
              <a:t>Navigate to the knowledge article: </a:t>
            </a:r>
            <a:r>
              <a:rPr lang="en-US" sz="1500" dirty="0">
                <a:hlinkClick r:id="rId3"/>
              </a:rPr>
              <a:t>Performing Closeout for a Document in PRISM </a:t>
            </a:r>
            <a:endParaRPr lang="en-US" sz="15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/>
              <a:t>Perform the following process steps: 1 through 4, 20, 21, 22, and 23</a:t>
            </a:r>
          </a:p>
          <a:p>
            <a:pPr lvl="1">
              <a:lnSpc>
                <a:spcPct val="90000"/>
              </a:lnSpc>
              <a:buFontTx/>
              <a:buChar char="-"/>
            </a:pPr>
            <a:endParaRPr lang="en-US" sz="1300" dirty="0">
              <a:highlight>
                <a:srgbClr val="FFFF00"/>
              </a:highlight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1300" dirty="0"/>
          </a:p>
          <a:p>
            <a:pPr marL="457200" lvl="1" indent="0">
              <a:lnSpc>
                <a:spcPct val="90000"/>
              </a:lnSpc>
              <a:buNone/>
            </a:pPr>
            <a:endParaRPr lang="en-US" sz="1300" dirty="0"/>
          </a:p>
        </p:txBody>
      </p:sp>
      <p:sp>
        <p:nvSpPr>
          <p:cNvPr id="10" name="Title 1" descr="Closeout with Deobligation Modification &#10;and with FPDS Reporting">
            <a:extLst>
              <a:ext uri="{FF2B5EF4-FFF2-40B4-BE49-F238E27FC236}">
                <a16:creationId xmlns:a16="http://schemas.microsoft.com/office/drawing/2014/main" id="{9051A648-68B0-41BE-A109-2DF2D50B748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28852" y="838200"/>
            <a:ext cx="9144000" cy="910239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Closeout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with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Deobligation Modification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with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FPDS Reporting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0147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Warning!">
            <a:extLst>
              <a:ext uri="{FF2B5EF4-FFF2-40B4-BE49-F238E27FC236}">
                <a16:creationId xmlns:a16="http://schemas.microsoft.com/office/drawing/2014/main" id="{542F8011-B9CD-4084-84EE-A693BD3F9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Warning!</a:t>
            </a:r>
          </a:p>
        </p:txBody>
      </p:sp>
      <p:sp>
        <p:nvSpPr>
          <p:cNvPr id="4" name="Slide Number Placeholder 3" descr="11">
            <a:extLst>
              <a:ext uri="{FF2B5EF4-FFF2-40B4-BE49-F238E27FC236}">
                <a16:creationId xmlns:a16="http://schemas.microsoft.com/office/drawing/2014/main" id="{B9DCA9E7-9FAF-48C1-B805-8924AA2B8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</p:spPr>
        <p:txBody>
          <a:bodyPr/>
          <a:lstStyle/>
          <a:p>
            <a:pPr>
              <a:defRPr/>
            </a:pPr>
            <a:fld id="{9465E618-A93F-4538-9017-BEF2DA87DED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extBox 4" descr="The base award and all modifications, if any, MUST be in a “RELEASED” or “COMPLETED” status prior to performing PRISM closeout. Once an award is “CLOSED” in PRISM and in FPDS, it cannot be re-opened.  &#10;&#10;The PRISM Buyer, Contracting Officer, and Document Owner  associated with an award can close a document in PRISM. &#10;">
            <a:extLst>
              <a:ext uri="{FF2B5EF4-FFF2-40B4-BE49-F238E27FC236}">
                <a16:creationId xmlns:a16="http://schemas.microsoft.com/office/drawing/2014/main" id="{138A3C77-8A5E-46AB-B786-4E7BFC490E96}"/>
              </a:ext>
            </a:extLst>
          </p:cNvPr>
          <p:cNvSpPr txBox="1"/>
          <p:nvPr/>
        </p:nvSpPr>
        <p:spPr>
          <a:xfrm>
            <a:off x="392465" y="2252865"/>
            <a:ext cx="8250315" cy="267765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The base award and all modifications, if any, MUST be in a “RELEASED” or “COMPLETED” status prior to performing PRISM closeout. Once an award is “CLOSED” in PRISM and in FPDS, it cannot be re-opened.  </a:t>
            </a:r>
          </a:p>
          <a:p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The PRISM Buyer, Contracting Officer, and Document Owner  associated with an award can close a document in PRISM.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2749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descr="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465E618-A93F-4538-9017-BEF2DA87DEDE}" type="slidenum">
              <a:rPr lang="en-US" smtClean="0"/>
              <a:pPr algn="r">
                <a:defRPr/>
              </a:pPr>
              <a:t>12</a:t>
            </a:fld>
            <a:endParaRPr lang="en-US" dirty="0"/>
          </a:p>
        </p:txBody>
      </p:sp>
      <p:sp>
        <p:nvSpPr>
          <p:cNvPr id="2" name="Title 1" descr="Records Retention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838200"/>
          </a:xfrm>
        </p:spPr>
        <p:txBody>
          <a:bodyPr/>
          <a:lstStyle/>
          <a:p>
            <a:r>
              <a:rPr lang="en-US" sz="3600" b="1" dirty="0"/>
              <a:t>Records Retention</a:t>
            </a:r>
          </a:p>
        </p:txBody>
      </p:sp>
      <p:sp>
        <p:nvSpPr>
          <p:cNvPr id="3" name="Content Placeholder 2" descr="On September 12, 2014, the retention period changed to six years after final payment.&#10;All contract and purchase card files with a final payment date on or after September 12, 2011, must be retained for six years after the date of final payment. FAR 4.805&#10;"/>
          <p:cNvSpPr>
            <a:spLocks noGrp="1"/>
          </p:cNvSpPr>
          <p:nvPr>
            <p:ph idx="1"/>
          </p:nvPr>
        </p:nvSpPr>
        <p:spPr>
          <a:xfrm>
            <a:off x="457200" y="1954212"/>
            <a:ext cx="8229600" cy="4603750"/>
          </a:xfrm>
        </p:spPr>
        <p:txBody>
          <a:bodyPr/>
          <a:lstStyle/>
          <a:p>
            <a:pPr eaLnBrk="1" hangingPunct="1"/>
            <a:r>
              <a:rPr lang="en-US" dirty="0"/>
              <a:t>On September 12, 2014, the retention period changed to six years after final payment.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All contract and purchase card files with a final payment date on or after September 12, 2011, must be retained for six years after the date of final payment. </a:t>
            </a:r>
            <a:r>
              <a:rPr lang="en-US" dirty="0">
                <a:hlinkClick r:id="rId3"/>
              </a:rPr>
              <a:t>FAR 4.805</a:t>
            </a:r>
            <a:endParaRPr lang="en-US" dirty="0"/>
          </a:p>
          <a:p>
            <a:pPr marL="0" indent="0" eaLnBrk="1" hangingPunct="1">
              <a:buNone/>
            </a:pPr>
            <a:endParaRPr lang="en-US" dirty="0"/>
          </a:p>
          <a:p>
            <a:pPr eaLnBrk="1" hangingPunct="1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5683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descr="13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</p:spPr>
        <p:txBody>
          <a:bodyPr/>
          <a:lstStyle/>
          <a:p>
            <a:fld id="{9465E618-A93F-4538-9017-BEF2DA87DED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itle 6" descr="Appendix 1 – PRISM Definition of Terms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Appendix 1 – PRISM Definition of Terms</a:t>
            </a:r>
          </a:p>
        </p:txBody>
      </p:sp>
      <p:sp>
        <p:nvSpPr>
          <p:cNvPr id="9" name="Content Placeholder 8" descr="“Released”  This status describes orders (awards/documents) that have been approved and released.  The order must be in the “Released” status to allow for receiving and/or invoice payment to occur. &#10;&#10;NOTE: In order for a document to be in a “Released” status, the approver approves the award in PRISM and when the award passes the financial validation, the order is then moved to a “Released” status.&#10;&#10;“Closed” This status describes orders (awards/documents) that have been closed out.  Further transactions cannot be initiated on closed documents. &#10;&#10;NOTE: Closing an award in PRISM is an administrative task.  It will not result in financial transactions (i.e. funds being de-obligated).  If necessary, a de-obligation modification must take place PRIOR to closing the award in PRISM.  The end user cannot change the status based on the configurations established at NIH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en-US" sz="1800" b="1" dirty="0"/>
              <a:t>“Released”</a:t>
            </a:r>
            <a:r>
              <a:rPr lang="en-US" altLang="en-US" sz="1800" dirty="0"/>
              <a:t>  This status describes orders (awards/documents) that have been approved and released.  The order must be in the “Released” status to allow for receiving and/or invoice payment to occur. </a:t>
            </a:r>
          </a:p>
          <a:p>
            <a:pPr marL="0" indent="0">
              <a:buNone/>
              <a:defRPr/>
            </a:pPr>
            <a:endParaRPr lang="en-US" altLang="en-US" sz="1800" dirty="0"/>
          </a:p>
          <a:p>
            <a:pPr marL="457200" lvl="1" indent="0">
              <a:buNone/>
              <a:defRPr/>
            </a:pPr>
            <a:r>
              <a:rPr lang="en-US" altLang="en-US" sz="1800" dirty="0"/>
              <a:t>NOTE: In order for a document to be in a “Released” status, the approver approves the award in PRISM and when the award passes the financial validation, the order is then moved to a “Released” status.</a:t>
            </a:r>
          </a:p>
          <a:p>
            <a:pPr lvl="1">
              <a:defRPr/>
            </a:pPr>
            <a:endParaRPr lang="en-US" altLang="en-US" sz="1800" dirty="0"/>
          </a:p>
          <a:p>
            <a:pPr marL="0" indent="0">
              <a:buNone/>
              <a:defRPr/>
            </a:pPr>
            <a:r>
              <a:rPr lang="en-US" altLang="en-US" sz="1800" b="1" dirty="0"/>
              <a:t>“Closed”</a:t>
            </a:r>
            <a:r>
              <a:rPr lang="en-US" altLang="en-US" sz="1800" dirty="0"/>
              <a:t> This status describes orders (awards/documents) that have been closed out.  Further transactions cannot be initiated on closed documents. </a:t>
            </a:r>
          </a:p>
          <a:p>
            <a:pPr marL="0" indent="0">
              <a:buNone/>
              <a:defRPr/>
            </a:pPr>
            <a:endParaRPr lang="en-US" altLang="en-US" sz="1800" dirty="0"/>
          </a:p>
          <a:p>
            <a:pPr marL="457200" lvl="1" indent="0">
              <a:buNone/>
              <a:defRPr/>
            </a:pPr>
            <a:r>
              <a:rPr lang="en-US" altLang="en-US" sz="1800" dirty="0"/>
              <a:t>NOTE: Closing an award in PRISM is an administrative task.  It will not result in financial transactions (i.e. funds being de-obligated).  If necessary, a de-obligation modification must take place </a:t>
            </a:r>
            <a:r>
              <a:rPr lang="en-US" altLang="en-US" sz="1800" u="sng" dirty="0"/>
              <a:t>PRIOR</a:t>
            </a:r>
            <a:r>
              <a:rPr lang="en-US" altLang="en-US" sz="1800" dirty="0"/>
              <a:t> to closing the award in PRISM.  The end user cannot change the status based on the configurations established at NIH.  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7380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descr="2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</p:spPr>
        <p:txBody>
          <a:bodyPr/>
          <a:lstStyle/>
          <a:p>
            <a:fld id="{9465E618-A93F-4538-9017-BEF2DA87DED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 descr="Physically Completed"/>
          <p:cNvSpPr>
            <a:spLocks noGrp="1"/>
          </p:cNvSpPr>
          <p:nvPr>
            <p:ph type="title"/>
          </p:nvPr>
        </p:nvSpPr>
        <p:spPr>
          <a:xfrm>
            <a:off x="457200" y="673188"/>
            <a:ext cx="8229600" cy="1143000"/>
          </a:xfrm>
        </p:spPr>
        <p:txBody>
          <a:bodyPr/>
          <a:lstStyle/>
          <a:p>
            <a:r>
              <a:rPr lang="en-US" sz="3200" b="1" dirty="0"/>
              <a:t>Physically Completed</a:t>
            </a:r>
          </a:p>
        </p:txBody>
      </p:sp>
      <p:sp>
        <p:nvSpPr>
          <p:cNvPr id="7" name="Content Placeholder 6" descr="A contract is physically completed when the contractor has completed the required deliveries and the Government has inspected and accepted the supplies; or the contractor has performed all services and the Government has accepted these services, option provisions, if any, have expired; or the Government has given the contractor a notice of complete contract termination. (FAR 4.804-4)&#10;Once a contract is physically completed, the administrative closeout can begin&#10;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019464"/>
          </a:xfrm>
        </p:spPr>
        <p:txBody>
          <a:bodyPr/>
          <a:lstStyle/>
          <a:p>
            <a:r>
              <a:rPr lang="en-US" sz="2400" dirty="0"/>
              <a:t>A contract is physically completed when the contractor has completed the required deliveries and the Government has inspected and accepted the supplies; or the contractor has performed all services and the Government has accepted these services, option provisions, if any, have expired; or the Government has given the contractor a notice of complete contract termination. (</a:t>
            </a:r>
            <a:r>
              <a:rPr lang="en-US" sz="2400" dirty="0">
                <a:hlinkClick r:id="rId4"/>
              </a:rPr>
              <a:t>FAR 4.804-4</a:t>
            </a:r>
            <a:r>
              <a:rPr lang="en-US" sz="2400" dirty="0"/>
              <a:t>)</a:t>
            </a:r>
            <a:endParaRPr lang="en-US" sz="2000" dirty="0"/>
          </a:p>
          <a:p>
            <a:r>
              <a:rPr lang="en-US" sz="2400" dirty="0"/>
              <a:t>Once a contract is physically completed, the administrative closeout can begin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8648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descr="3"/>
          <p:cNvSpPr>
            <a:spLocks noGrp="1"/>
          </p:cNvSpPr>
          <p:nvPr>
            <p:ph type="sldNum" sz="quarter" idx="12"/>
          </p:nvPr>
        </p:nvSpPr>
        <p:spPr>
          <a:xfrm>
            <a:off x="8229600" y="6294437"/>
            <a:ext cx="609600" cy="365125"/>
          </a:xfrm>
        </p:spPr>
        <p:txBody>
          <a:bodyPr/>
          <a:lstStyle/>
          <a:p>
            <a:pPr>
              <a:defRPr/>
            </a:pPr>
            <a:fld id="{9465E618-A93F-4538-9017-BEF2DA87DED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Title 1" descr="Administrative Closeout"/>
          <p:cNvSpPr>
            <a:spLocks noGrp="1"/>
          </p:cNvSpPr>
          <p:nvPr>
            <p:ph type="title"/>
          </p:nvPr>
        </p:nvSpPr>
        <p:spPr>
          <a:xfrm>
            <a:off x="221343" y="647700"/>
            <a:ext cx="8229600" cy="1143000"/>
          </a:xfrm>
        </p:spPr>
        <p:txBody>
          <a:bodyPr/>
          <a:lstStyle/>
          <a:p>
            <a:r>
              <a:rPr lang="en-US" sz="3200" b="1" dirty="0"/>
              <a:t>Administrative Closeout</a:t>
            </a:r>
          </a:p>
        </p:txBody>
      </p:sp>
      <p:sp>
        <p:nvSpPr>
          <p:cNvPr id="3" name="Content Placeholder 2" descr="Completing all tasks necessary and required to prepare the hard copy contract file for closeout and archiving and closing the electronic record which includes Prism and FPDS closure&#10;All contracts must be closed out in a timely manner in accordance with FAR 4.804&#10;Timely closeout will protect the Government’s interests and will allow for repurposing of residual funds before they expire&#10;"/>
          <p:cNvSpPr>
            <a:spLocks noGrp="1"/>
          </p:cNvSpPr>
          <p:nvPr>
            <p:ph idx="1"/>
          </p:nvPr>
        </p:nvSpPr>
        <p:spPr>
          <a:xfrm>
            <a:off x="272143" y="2057400"/>
            <a:ext cx="8686800" cy="4114800"/>
          </a:xfrm>
        </p:spPr>
        <p:txBody>
          <a:bodyPr/>
          <a:lstStyle/>
          <a:p>
            <a:pPr eaLnBrk="1" hangingPunct="1"/>
            <a:r>
              <a:rPr lang="en-US" sz="2400" dirty="0"/>
              <a:t>Completing all tasks necessary and required to prepare the hard copy contract file for closeout and archiving </a:t>
            </a:r>
            <a:r>
              <a:rPr lang="en-US" sz="2400" u="sng" dirty="0"/>
              <a:t>and</a:t>
            </a:r>
            <a:r>
              <a:rPr lang="en-US" sz="2400" dirty="0"/>
              <a:t> closing the electronic record which includes Prism and FPDS closure</a:t>
            </a:r>
          </a:p>
          <a:p>
            <a:pPr eaLnBrk="1" hangingPunct="1"/>
            <a:r>
              <a:rPr lang="en-US" sz="2400" dirty="0"/>
              <a:t>All contracts must be closed out in a timely manner in accordance with </a:t>
            </a:r>
            <a:r>
              <a:rPr lang="en-US" sz="2400" dirty="0">
                <a:hlinkClick r:id="rId4"/>
              </a:rPr>
              <a:t>FAR 4.804</a:t>
            </a:r>
            <a:endParaRPr lang="en-US" sz="2400" dirty="0"/>
          </a:p>
          <a:p>
            <a:pPr eaLnBrk="1" hangingPunct="1"/>
            <a:r>
              <a:rPr lang="en-US" sz="2400" dirty="0"/>
              <a:t>Timely closeout will protect the Government’s interests and will allow for repurposing of residual funds before they expire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1995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Procedures for Closing Out Contract Files - &#10;FAR 4.804-5"/>
          <p:cNvSpPr>
            <a:spLocks noGrp="1"/>
          </p:cNvSpPr>
          <p:nvPr>
            <p:ph type="title"/>
          </p:nvPr>
        </p:nvSpPr>
        <p:spPr>
          <a:xfrm>
            <a:off x="76200" y="730250"/>
            <a:ext cx="8724900" cy="1143000"/>
          </a:xfrm>
        </p:spPr>
        <p:txBody>
          <a:bodyPr/>
          <a:lstStyle/>
          <a:p>
            <a:r>
              <a:rPr lang="en-US" sz="3200" b="1" dirty="0"/>
              <a:t>Procedures for Closing Out Contract Files - </a:t>
            </a:r>
            <a:br>
              <a:rPr lang="en-US" sz="3200" b="1" dirty="0"/>
            </a:br>
            <a:r>
              <a:rPr lang="en-US" sz="3200" b="1" dirty="0">
                <a:hlinkClick r:id="rId3"/>
              </a:rPr>
              <a:t>FAR 4.804-5</a:t>
            </a:r>
            <a:endParaRPr lang="en-US" sz="3200" b="1" dirty="0"/>
          </a:p>
        </p:txBody>
      </p:sp>
      <p:sp>
        <p:nvSpPr>
          <p:cNvPr id="3" name="Content Placeholder 2" descr="Closeout procedures ensure:&#10;(1) Disposition of classified materials&#10;(2) Final patent report clearance&#10;(3) Final royalty report clearance&#10;(4) No Outstanding value engineering &#10;(5) Plant clearance report &#10;(6) Property clearance&#10;(7) Interim or disallowed costs are settled&#10;(8) Price revision is completed&#10;(9) Subcontracts are settled by Prime&#10;&#10;(10) Prior-year indirect cost rates settled&#10;(11) Termination docket completed&#10;(12) Contract audit completed&#10;(13) Contractor’s closing statement submitted&#10;(14) Contractor’s final invoice submitted&#10;(15) Contract funds review completed and excess funds deobligated&#10;(16) Contract Completion Statement&#10;"/>
          <p:cNvSpPr>
            <a:spLocks noGrp="1"/>
          </p:cNvSpPr>
          <p:nvPr>
            <p:ph idx="1"/>
          </p:nvPr>
        </p:nvSpPr>
        <p:spPr>
          <a:xfrm>
            <a:off x="342900" y="2057400"/>
            <a:ext cx="8458200" cy="4298950"/>
          </a:xfrm>
        </p:spPr>
        <p:txBody>
          <a:bodyPr numCol="2"/>
          <a:lstStyle/>
          <a:p>
            <a:pPr marL="0" indent="0">
              <a:buNone/>
            </a:pPr>
            <a:r>
              <a:rPr lang="en-US" sz="2400" b="1" dirty="0"/>
              <a:t>Closeout procedures ensure:</a:t>
            </a:r>
          </a:p>
          <a:p>
            <a:pPr marL="0" indent="0">
              <a:buNone/>
            </a:pPr>
            <a:r>
              <a:rPr lang="en-US" sz="2000" dirty="0"/>
              <a:t>(1) Disposition of classified materials</a:t>
            </a:r>
          </a:p>
          <a:p>
            <a:pPr marL="0" indent="0">
              <a:buNone/>
            </a:pPr>
            <a:r>
              <a:rPr lang="en-US" sz="2000" dirty="0"/>
              <a:t>(2) Final patent report clearance</a:t>
            </a:r>
          </a:p>
          <a:p>
            <a:pPr marL="0" indent="0">
              <a:buNone/>
            </a:pPr>
            <a:r>
              <a:rPr lang="en-US" sz="2000" dirty="0"/>
              <a:t>(3) Final royalty report clearance</a:t>
            </a:r>
          </a:p>
          <a:p>
            <a:pPr marL="0" indent="0">
              <a:buNone/>
            </a:pPr>
            <a:r>
              <a:rPr lang="en-US" sz="2000" dirty="0"/>
              <a:t>(4) No Outstanding value engineering </a:t>
            </a:r>
          </a:p>
          <a:p>
            <a:pPr marL="0" indent="0">
              <a:buNone/>
            </a:pPr>
            <a:r>
              <a:rPr lang="en-US" sz="2000" dirty="0"/>
              <a:t>(5) Plant clearance report </a:t>
            </a:r>
          </a:p>
          <a:p>
            <a:pPr marL="0" indent="0">
              <a:buNone/>
            </a:pPr>
            <a:r>
              <a:rPr lang="en-US" sz="2000" dirty="0"/>
              <a:t>(6) Property clearance</a:t>
            </a:r>
          </a:p>
          <a:p>
            <a:pPr marL="0" indent="0">
              <a:buNone/>
            </a:pPr>
            <a:r>
              <a:rPr lang="en-US" sz="2000" dirty="0"/>
              <a:t>(7) Interim or disallowed costs are settled</a:t>
            </a:r>
          </a:p>
          <a:p>
            <a:pPr marL="0" indent="0">
              <a:buNone/>
            </a:pPr>
            <a:r>
              <a:rPr lang="en-US" sz="2000" dirty="0"/>
              <a:t>(8) Price revision is completed</a:t>
            </a:r>
          </a:p>
          <a:p>
            <a:pPr marL="0" indent="0">
              <a:buNone/>
            </a:pPr>
            <a:r>
              <a:rPr lang="en-US" sz="2000" dirty="0"/>
              <a:t>(9) Subcontracts are settled by Prime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(10) Prior-year indirect cost rates settled</a:t>
            </a:r>
          </a:p>
          <a:p>
            <a:pPr marL="0" indent="0">
              <a:buNone/>
            </a:pPr>
            <a:r>
              <a:rPr lang="en-US" sz="2000" dirty="0"/>
              <a:t>(11) Termination docket completed</a:t>
            </a:r>
          </a:p>
          <a:p>
            <a:pPr marL="0" indent="0">
              <a:buNone/>
            </a:pPr>
            <a:r>
              <a:rPr lang="en-US" sz="2000" dirty="0"/>
              <a:t>(12) Contract audit completed</a:t>
            </a:r>
          </a:p>
          <a:p>
            <a:pPr marL="0" indent="0">
              <a:buNone/>
            </a:pPr>
            <a:r>
              <a:rPr lang="en-US" sz="2000" dirty="0"/>
              <a:t>(13) Contractor’s closing statement submitted</a:t>
            </a:r>
          </a:p>
          <a:p>
            <a:pPr marL="0" indent="0">
              <a:buNone/>
            </a:pPr>
            <a:r>
              <a:rPr lang="en-US" sz="2000" dirty="0"/>
              <a:t>(14) Contractor’s final invoice submitted</a:t>
            </a:r>
          </a:p>
          <a:p>
            <a:pPr marL="0" indent="0">
              <a:buNone/>
            </a:pPr>
            <a:r>
              <a:rPr lang="en-US" sz="2000" dirty="0"/>
              <a:t>(15) Contract funds review completed and excess funds deobligated</a:t>
            </a:r>
          </a:p>
          <a:p>
            <a:pPr marL="0" indent="0">
              <a:buNone/>
            </a:pPr>
            <a:r>
              <a:rPr lang="en-US" sz="2000" dirty="0"/>
              <a:t>(16) Contract Completion Statement</a:t>
            </a:r>
          </a:p>
        </p:txBody>
      </p:sp>
      <p:sp>
        <p:nvSpPr>
          <p:cNvPr id="4" name="Slide Number Placeholder 3" descr="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465E618-A93F-4538-9017-BEF2DA87DEDE}" type="slidenum">
              <a:rPr lang="en-US" smtClean="0">
                <a:solidFill>
                  <a:prstClr val="black"/>
                </a:solidFill>
              </a:rPr>
              <a:pPr algn="r"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8327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descr="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465E618-A93F-4538-9017-BEF2DA87DEDE}" type="slidenum">
              <a:rPr lang="en-US" smtClean="0"/>
              <a:pPr algn="r">
                <a:defRPr/>
              </a:pPr>
              <a:t>5</a:t>
            </a:fld>
            <a:endParaRPr lang="en-US" dirty="0"/>
          </a:p>
        </p:txBody>
      </p:sp>
      <p:sp>
        <p:nvSpPr>
          <p:cNvPr id="3" name="TextBox 2" descr="Contract files should not be closed if the contract is in litigation or under appeal, or if all termination actions have not been completed. &#10;Files should be closed out as soon as they are eligible.&#10;"/>
          <p:cNvSpPr txBox="1"/>
          <p:nvPr/>
        </p:nvSpPr>
        <p:spPr>
          <a:xfrm>
            <a:off x="452294" y="5273584"/>
            <a:ext cx="8229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Contract files should not be closed if the contract is in litigation or under appeal, or if all termination actions have not been completed.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Files should be closed out as soon as they are eligible.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</p:txBody>
      </p:sp>
      <p:graphicFrame>
        <p:nvGraphicFramePr>
          <p:cNvPr id="5" name="Table 4" descr="Table describes the types of contracts and the corresponding timeline to close them out" title="Closeout Timeline 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07794"/>
              </p:ext>
            </p:extLst>
          </p:nvPr>
        </p:nvGraphicFramePr>
        <p:xfrm>
          <a:off x="452294" y="2111362"/>
          <a:ext cx="8153400" cy="3018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8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5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0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Type of Contract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Closeout Time Standard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298">
                <a:tc>
                  <a:txBody>
                    <a:bodyPr/>
                    <a:lstStyle/>
                    <a:p>
                      <a:r>
                        <a:rPr lang="en-US" baseline="0" dirty="0"/>
                        <a:t>Orders issued using Simplified Acquisition</a:t>
                      </a:r>
                    </a:p>
                    <a:p>
                      <a:r>
                        <a:rPr lang="en-US" baseline="0" dirty="0"/>
                        <a:t> Procedures (SAP)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Within </a:t>
                      </a:r>
                      <a:r>
                        <a:rPr lang="en-US" u="sng" baseline="0" dirty="0">
                          <a:solidFill>
                            <a:schemeClr val="tx1"/>
                          </a:solidFill>
                        </a:rPr>
                        <a:t>60 days</a:t>
                      </a:r>
                      <a:r>
                        <a:rPr lang="en-US" u="none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of physical completion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Firm-fixed-price contracts, other than those using simplified acquisition procedures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Within </a:t>
                      </a:r>
                      <a:r>
                        <a:rPr lang="en-US" u="sng" dirty="0"/>
                        <a:t>6 months</a:t>
                      </a:r>
                      <a:r>
                        <a:rPr lang="en-US" u="none" dirty="0"/>
                        <a:t> </a:t>
                      </a:r>
                      <a:r>
                        <a:rPr lang="en-US" dirty="0"/>
                        <a:t>of physical completion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391649"/>
                  </a:ext>
                </a:extLst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Contracts requiring settlement of indirect cost rates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Within </a:t>
                      </a:r>
                      <a:r>
                        <a:rPr lang="en-US" u="sng" dirty="0"/>
                        <a:t>36 months</a:t>
                      </a:r>
                      <a:r>
                        <a:rPr lang="en-US" u="none" dirty="0"/>
                        <a:t> of physical completion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222070"/>
                  </a:ext>
                </a:extLst>
              </a:tr>
              <a:tr h="6161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All other contracts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Within </a:t>
                      </a:r>
                      <a:r>
                        <a:rPr lang="en-US" u="sng" dirty="0"/>
                        <a:t>20 months</a:t>
                      </a:r>
                      <a:r>
                        <a:rPr lang="en-US" u="none" dirty="0"/>
                        <a:t> of physical completion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208882"/>
                  </a:ext>
                </a:extLst>
              </a:tr>
            </a:tbl>
          </a:graphicData>
        </a:graphic>
      </p:graphicFrame>
      <p:sp>
        <p:nvSpPr>
          <p:cNvPr id="2" name="Title 1" descr="Contract Closeout Timeframe After Physical Completion FAR 4.804-1"/>
          <p:cNvSpPr>
            <a:spLocks noGrp="1"/>
          </p:cNvSpPr>
          <p:nvPr>
            <p:ph type="title"/>
          </p:nvPr>
        </p:nvSpPr>
        <p:spPr>
          <a:xfrm>
            <a:off x="452294" y="824438"/>
            <a:ext cx="8229600" cy="1143000"/>
          </a:xfrm>
        </p:spPr>
        <p:txBody>
          <a:bodyPr/>
          <a:lstStyle/>
          <a:p>
            <a:r>
              <a:rPr lang="en-US" sz="3200" b="1" dirty="0"/>
              <a:t>Contract Closeout Timeframe After Physical Completion </a:t>
            </a:r>
            <a:r>
              <a:rPr lang="en-US" sz="3200" b="1" dirty="0">
                <a:hlinkClick r:id="rId4"/>
              </a:rPr>
              <a:t>FAR 4.804-1</a:t>
            </a:r>
            <a:endParaRPr lang="en-US" sz="32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687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Four Administrative Closeout Scenarios for Prism and FPDS">
            <a:extLst>
              <a:ext uri="{FF2B5EF4-FFF2-40B4-BE49-F238E27FC236}">
                <a16:creationId xmlns:a16="http://schemas.microsoft.com/office/drawing/2014/main" id="{23FFE139-28F5-41C2-AF3E-588E1ADF2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476" y="820783"/>
            <a:ext cx="8250315" cy="1143000"/>
          </a:xfrm>
        </p:spPr>
        <p:txBody>
          <a:bodyPr/>
          <a:lstStyle/>
          <a:p>
            <a:r>
              <a:rPr lang="en-US" sz="3200" b="1" dirty="0"/>
              <a:t>Four Administrative Closeout Scenarios for Prism and FPDS</a:t>
            </a:r>
          </a:p>
        </p:txBody>
      </p:sp>
      <p:sp>
        <p:nvSpPr>
          <p:cNvPr id="4" name="Slide Number Placeholder 3" descr="6">
            <a:extLst>
              <a:ext uri="{FF2B5EF4-FFF2-40B4-BE49-F238E27FC236}">
                <a16:creationId xmlns:a16="http://schemas.microsoft.com/office/drawing/2014/main" id="{BA8A3447-5AFE-4A55-8B70-3301A83C0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8200" y="6356350"/>
            <a:ext cx="685800" cy="365125"/>
          </a:xfrm>
        </p:spPr>
        <p:txBody>
          <a:bodyPr/>
          <a:lstStyle/>
          <a:p>
            <a:pPr>
              <a:defRPr/>
            </a:pPr>
            <a:fld id="{9465E618-A93F-4538-9017-BEF2DA87DED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9F63B83-342D-4FB3-9EFC-5E92C25A31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964228"/>
              </p:ext>
            </p:extLst>
          </p:nvPr>
        </p:nvGraphicFramePr>
        <p:xfrm>
          <a:off x="1498476" y="3058418"/>
          <a:ext cx="64008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15468536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4247476278"/>
                    </a:ext>
                  </a:extLst>
                </a:gridCol>
              </a:tblGrid>
              <a:tr h="1409700">
                <a:tc>
                  <a:txBody>
                    <a:bodyPr/>
                    <a:lstStyle/>
                    <a:p>
                      <a:pPr lvl="0" algn="ctr"/>
                      <a:endParaRPr lang="en-US" u="sng" dirty="0"/>
                    </a:p>
                    <a:p>
                      <a:pPr lvl="0" algn="ctr"/>
                      <a:r>
                        <a:rPr lang="en-US" u="sng" dirty="0"/>
                        <a:t>Without</a:t>
                      </a:r>
                      <a:r>
                        <a:rPr lang="en-US" u="none" dirty="0"/>
                        <a:t> Deobligation</a:t>
                      </a:r>
                      <a:r>
                        <a:rPr lang="en-US" dirty="0"/>
                        <a:t> Modification</a:t>
                      </a:r>
                    </a:p>
                    <a:p>
                      <a:pPr lvl="0" algn="ctr"/>
                      <a:r>
                        <a:rPr lang="en-US" u="none" dirty="0"/>
                        <a:t>and</a:t>
                      </a:r>
                    </a:p>
                    <a:p>
                      <a:pPr lvl="0" algn="ctr"/>
                      <a:r>
                        <a:rPr lang="en-US" u="sng" dirty="0"/>
                        <a:t>Without</a:t>
                      </a:r>
                      <a:r>
                        <a:rPr lang="en-US" u="none" dirty="0"/>
                        <a:t> FPDS Reporting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endParaRPr lang="en-US" u="sng" dirty="0"/>
                    </a:p>
                    <a:p>
                      <a:pPr lvl="0" algn="ctr"/>
                      <a:r>
                        <a:rPr lang="en-US" u="sng" dirty="0"/>
                        <a:t>With</a:t>
                      </a:r>
                      <a:r>
                        <a:rPr lang="en-US" dirty="0"/>
                        <a:t> Deobligation Modification </a:t>
                      </a:r>
                    </a:p>
                    <a:p>
                      <a:pPr lvl="0" algn="ctr"/>
                      <a:r>
                        <a:rPr lang="en-US" dirty="0"/>
                        <a:t>and</a:t>
                      </a:r>
                    </a:p>
                    <a:p>
                      <a:pPr lvl="0" algn="ctr"/>
                      <a:r>
                        <a:rPr lang="en-US" u="sng" dirty="0"/>
                        <a:t>Without</a:t>
                      </a:r>
                      <a:r>
                        <a:rPr lang="en-US" dirty="0"/>
                        <a:t> FPDS Reporting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484688"/>
                  </a:ext>
                </a:extLst>
              </a:tr>
              <a:tr h="1409700">
                <a:tc>
                  <a:txBody>
                    <a:bodyPr/>
                    <a:lstStyle/>
                    <a:p>
                      <a:pPr lvl="0" algn="ctr"/>
                      <a:endParaRPr lang="en-US" u="sng" dirty="0"/>
                    </a:p>
                    <a:p>
                      <a:pPr lvl="0" algn="ctr"/>
                      <a:r>
                        <a:rPr lang="en-US" u="sng" dirty="0"/>
                        <a:t>Without</a:t>
                      </a:r>
                      <a:r>
                        <a:rPr lang="en-US" dirty="0"/>
                        <a:t> Deobligation Modification </a:t>
                      </a:r>
                    </a:p>
                    <a:p>
                      <a:pPr lvl="0" algn="ctr"/>
                      <a:r>
                        <a:rPr lang="en-US" dirty="0"/>
                        <a:t>and</a:t>
                      </a:r>
                    </a:p>
                    <a:p>
                      <a:pPr lvl="0" algn="ctr"/>
                      <a:r>
                        <a:rPr lang="en-US" u="sng" dirty="0"/>
                        <a:t>With</a:t>
                      </a:r>
                      <a:r>
                        <a:rPr lang="en-US" dirty="0"/>
                        <a:t> FPDS Reporting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endParaRPr lang="en-US" u="sng" dirty="0"/>
                    </a:p>
                    <a:p>
                      <a:pPr lvl="0" algn="ctr"/>
                      <a:r>
                        <a:rPr lang="en-US" u="sng" dirty="0"/>
                        <a:t>With</a:t>
                      </a:r>
                      <a:r>
                        <a:rPr lang="en-US" dirty="0"/>
                        <a:t> Deobligation Modification</a:t>
                      </a:r>
                    </a:p>
                    <a:p>
                      <a:pPr lvl="0" algn="ctr"/>
                      <a:r>
                        <a:rPr lang="en-US" dirty="0"/>
                        <a:t>and</a:t>
                      </a:r>
                    </a:p>
                    <a:p>
                      <a:pPr lvl="0" algn="ctr"/>
                      <a:r>
                        <a:rPr lang="en-US" dirty="0"/>
                        <a:t> </a:t>
                      </a:r>
                      <a:r>
                        <a:rPr lang="en-US" u="sng" dirty="0"/>
                        <a:t>With</a:t>
                      </a:r>
                      <a:r>
                        <a:rPr lang="en-US" dirty="0"/>
                        <a:t> FPDS Reporting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310099"/>
                  </a:ext>
                </a:extLst>
              </a:tr>
            </a:tbl>
          </a:graphicData>
        </a:graphic>
      </p:graphicFrame>
      <p:sp>
        <p:nvSpPr>
          <p:cNvPr id="5" name="TextBox 4" descr="System closure in PRISM and FPDS cannot occur until all procedures for closing out contract files have been completed. &#10;System closure can be combined with a Deobligation of funds modification as explained in the following scenarios.&#10;">
            <a:extLst>
              <a:ext uri="{FF2B5EF4-FFF2-40B4-BE49-F238E27FC236}">
                <a16:creationId xmlns:a16="http://schemas.microsoft.com/office/drawing/2014/main" id="{DCA0FAF2-4EC5-47D8-AD21-BDF20E97BCC8}"/>
              </a:ext>
            </a:extLst>
          </p:cNvPr>
          <p:cNvSpPr txBox="1"/>
          <p:nvPr/>
        </p:nvSpPr>
        <p:spPr>
          <a:xfrm>
            <a:off x="355476" y="1981200"/>
            <a:ext cx="754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System closure in PRISM and FPDS cannot occur until all procedures for closing out contract files have been completed.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System closure can be combined with a </a:t>
            </a:r>
            <a:r>
              <a:rPr lang="en-US" b="1" dirty="0">
                <a:solidFill>
                  <a:srgbClr val="C00000"/>
                </a:solidFill>
              </a:rPr>
              <a:t>Deobligation</a:t>
            </a:r>
            <a:r>
              <a:rPr lang="en-US" sz="1600" dirty="0"/>
              <a:t> of funds modification as explained in the following scenarios.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3045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descr="7"/>
          <p:cNvSpPr>
            <a:spLocks noGrp="1"/>
          </p:cNvSpPr>
          <p:nvPr>
            <p:ph type="sldNum" sz="quarter" idx="12"/>
          </p:nvPr>
        </p:nvSpPr>
        <p:spPr>
          <a:xfrm>
            <a:off x="8534400" y="6356350"/>
            <a:ext cx="609600" cy="365125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7</a:t>
            </a:r>
          </a:p>
        </p:txBody>
      </p:sp>
      <p:sp>
        <p:nvSpPr>
          <p:cNvPr id="2" name="Title 1" descr="Closeout without Deobligation Modification &#10;and without FPDS Reporting"/>
          <p:cNvSpPr>
            <a:spLocks noGrp="1"/>
          </p:cNvSpPr>
          <p:nvPr>
            <p:ph type="title" idx="4294967295"/>
          </p:nvPr>
        </p:nvSpPr>
        <p:spPr>
          <a:xfrm>
            <a:off x="0" y="1223963"/>
            <a:ext cx="9144000" cy="604837"/>
          </a:xfrm>
        </p:spPr>
        <p:txBody>
          <a:bodyPr anchor="b">
            <a:noAutofit/>
          </a:bodyPr>
          <a:lstStyle/>
          <a:p>
            <a:r>
              <a:rPr lang="en-US" sz="3200" b="1" dirty="0"/>
              <a:t>Closeout </a:t>
            </a:r>
            <a:r>
              <a:rPr lang="en-US" sz="3200" b="1" u="sng" dirty="0"/>
              <a:t>without</a:t>
            </a:r>
            <a:r>
              <a:rPr lang="en-US" sz="3200" b="1" dirty="0"/>
              <a:t> Deobligation Modification </a:t>
            </a:r>
            <a:br>
              <a:rPr lang="en-US" sz="3200" b="1" dirty="0"/>
            </a:br>
            <a:r>
              <a:rPr lang="en-US" sz="3200" b="1" dirty="0"/>
              <a:t>and </a:t>
            </a:r>
            <a:r>
              <a:rPr lang="en-US" sz="3200" b="1" u="sng" dirty="0"/>
              <a:t>without</a:t>
            </a:r>
            <a:r>
              <a:rPr lang="en-US" sz="3200" b="1" dirty="0"/>
              <a:t> FPDS Reporting</a:t>
            </a:r>
          </a:p>
        </p:txBody>
      </p:sp>
      <p:sp>
        <p:nvSpPr>
          <p:cNvPr id="3" name="Content Placeholder 2" descr="Step 1 – Confirm:&#10;There are no ($0.00) idle funds to be deobligated&#10;Award was not originally reported to FPDS&#10;Award has been fully received&#10;Award has been fully invoiced&#10;Award has been fully paid&#10;&#10;Step 2 – Conduct administrative closeout in PRISM: &#10;Select the last “RELEASED” document (Base or Modification) &#10;Navigate to Knowledge Article Performing Closeout for a Document in PRISM &#10;Perform the following process steps: 1 through 4, 20, 21, 22, and 23&#10;"/>
          <p:cNvSpPr>
            <a:spLocks noGrp="1"/>
          </p:cNvSpPr>
          <p:nvPr>
            <p:ph idx="4294967295"/>
          </p:nvPr>
        </p:nvSpPr>
        <p:spPr>
          <a:xfrm>
            <a:off x="0" y="1878759"/>
            <a:ext cx="8991600" cy="44910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lvl="1" indent="0">
              <a:lnSpc>
                <a:spcPct val="90000"/>
              </a:lnSpc>
              <a:buNone/>
            </a:pPr>
            <a:r>
              <a:rPr lang="en-US" sz="2000" dirty="0"/>
              <a:t>Step 1 – Confirm: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There are no ($0.00) idle funds to be deobligated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Award </a:t>
            </a:r>
            <a:r>
              <a:rPr lang="en-US" sz="2000" u="sng" dirty="0"/>
              <a:t>was not </a:t>
            </a:r>
            <a:r>
              <a:rPr lang="en-US" sz="2000" dirty="0"/>
              <a:t>originally reported to FPDS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Award has been </a:t>
            </a:r>
            <a:r>
              <a:rPr lang="en-US" sz="2000" u="sng" dirty="0"/>
              <a:t>fully received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Award has been </a:t>
            </a:r>
            <a:r>
              <a:rPr lang="en-US" sz="2000" u="sng" dirty="0"/>
              <a:t>fully invoiced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Award has been </a:t>
            </a:r>
            <a:r>
              <a:rPr lang="en-US" sz="2000" u="sng" dirty="0"/>
              <a:t>fully paid</a:t>
            </a:r>
          </a:p>
          <a:p>
            <a:pPr marL="914400" lvl="2" indent="0">
              <a:lnSpc>
                <a:spcPct val="90000"/>
              </a:lnSpc>
              <a:buNone/>
            </a:pPr>
            <a:endParaRPr lang="en-US" sz="2000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/>
              <a:t>Step 2 – Conduct administrative closeout in PRISM: 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Select the last “RELEASED” document (Base or Modification) 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Navigate to Knowledge Article </a:t>
            </a:r>
            <a:r>
              <a:rPr lang="en-US" sz="2000" dirty="0">
                <a:hlinkClick r:id="rId3" tooltip="Control-Click to view document"/>
              </a:rPr>
              <a:t>Performing Closeout for a Document in PRISM</a:t>
            </a:r>
            <a:r>
              <a:rPr lang="en-US" sz="2000" dirty="0"/>
              <a:t> 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Perform the following process steps: 1 through 4, 20, 21, 22, and 23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500" dirty="0">
              <a:highlight>
                <a:srgbClr val="FFFF00"/>
              </a:highlight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1500" dirty="0"/>
          </a:p>
          <a:p>
            <a:pPr marL="457200" lvl="1" indent="0">
              <a:lnSpc>
                <a:spcPct val="90000"/>
              </a:lnSpc>
              <a:buNone/>
            </a:pPr>
            <a:endParaRPr lang="en-US" sz="15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0901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descr="8"/>
          <p:cNvSpPr>
            <a:spLocks noGrp="1"/>
          </p:cNvSpPr>
          <p:nvPr>
            <p:ph type="sldNum" sz="quarter" idx="12"/>
          </p:nvPr>
        </p:nvSpPr>
        <p:spPr>
          <a:xfrm>
            <a:off x="8458200" y="6356350"/>
            <a:ext cx="685800" cy="365125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defRPr/>
            </a:pPr>
            <a:fld id="{9465E618-A93F-4538-9017-BEF2DA87DEDE}" type="slidenum">
              <a:rPr lang="en-US"/>
              <a:pPr>
                <a:spcAft>
                  <a:spcPts val="600"/>
                </a:spcAft>
                <a:defRPr/>
              </a:pPr>
              <a:t>8</a:t>
            </a:fld>
            <a:endParaRPr lang="en-US" dirty="0"/>
          </a:p>
        </p:txBody>
      </p:sp>
      <p:sp>
        <p:nvSpPr>
          <p:cNvPr id="3" name="Content Placeholder 2" descr="Step 1 – Confirm:&#10;There are no ($0.00) idle funds to be deobligated &#10;Award was reported to FPDS&#10;Award has been fully received&#10;Award has been fully invoiced&#10;Award has been fully paid&#10;&#10;Step 2 – Prepare a modification to facilitate FPDS Reporting&#10;Annotate “Reason for Modification” as “K Close Out” &#10;Launch FPDS and report the modification&#10;Route the modification to approver  &#10;Wait for modification to be approved&#10;&#10;NOTE: By choosing “Reason for Modification as “K Close Out” FPDS Record will automatically be updated (to a closed status) and no additional steps are required to complete FPDS Reporting&#10;&#10;Step 3 – Conduct administrative closeout in PRISM&#10;Select the last “RELEASED” modification to the award&#10;Navigate to Knowledge Article Performing Closeout for a Document in PRISM &#10;Perform the following process steps: 1 through 4, 20, 21, 22, and 23"/>
          <p:cNvSpPr>
            <a:spLocks noGrp="1"/>
          </p:cNvSpPr>
          <p:nvPr>
            <p:ph idx="4294967295"/>
          </p:nvPr>
        </p:nvSpPr>
        <p:spPr>
          <a:xfrm>
            <a:off x="0" y="1828800"/>
            <a:ext cx="8915400" cy="3352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marR="0" lvl="1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1 – Confirm: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are no ($0.00) idle funds to be deobligated 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Award </a:t>
            </a: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reported to FPDS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Award has been </a:t>
            </a: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fully received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Award has been </a:t>
            </a: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fully invoiced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Award has been </a:t>
            </a: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fully paid</a:t>
            </a:r>
          </a:p>
          <a:p>
            <a:pPr marL="457200" marR="0" lvl="1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2 – Prepare a modification to facilitate FPDS Reporting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Annotate “Reason for Modification” as “K Close Out” 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Launch FPDS and report the modification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Route the modification to approver  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Wait for modification to be approved</a:t>
            </a:r>
          </a:p>
          <a:p>
            <a:pPr marL="457200" marR="0" lvl="1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NOTE: By choosing “Reason for Modification as “K Close Out” FPDS Record will automatically be updated (to a closed status) and no additional steps are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required to complete FPDS Reporting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3 – Conduct administrative closeout in PRISM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 the last “RELEASED” modification to the award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Navigate to Knowledge Article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 tooltip="Control-Click to view document"/>
              </a:rPr>
              <a:t>Performing Closeout for a Document in PRISM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Perform the following process steps: 1 through 4, 20, 21, 22, and 23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itle 1" descr="Reporting">
            <a:extLst>
              <a:ext uri="{FF2B5EF4-FFF2-40B4-BE49-F238E27FC236}">
                <a16:creationId xmlns:a16="http://schemas.microsoft.com/office/drawing/2014/main" id="{5E9CE9FE-5879-40C2-897E-1D2929F3596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0" y="838200"/>
            <a:ext cx="9144000" cy="914399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Closeout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without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Deobligation Modification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with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FPDS Reporting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5668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 descr="9"/>
          <p:cNvSpPr>
            <a:spLocks noGrp="1"/>
          </p:cNvSpPr>
          <p:nvPr>
            <p:ph type="sldNum" sz="quarter" idx="12"/>
          </p:nvPr>
        </p:nvSpPr>
        <p:spPr>
          <a:xfrm>
            <a:off x="8362950" y="6324600"/>
            <a:ext cx="762000" cy="365125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defRPr/>
            </a:pPr>
            <a:fld id="{9465E618-A93F-4538-9017-BEF2DA87DEDE}" type="slidenum">
              <a:rPr lang="en-US"/>
              <a:pPr>
                <a:spcAft>
                  <a:spcPts val="600"/>
                </a:spcAft>
                <a:defRPr/>
              </a:pPr>
              <a:t>9</a:t>
            </a:fld>
            <a:endParaRPr lang="en-US" dirty="0"/>
          </a:p>
        </p:txBody>
      </p:sp>
      <p:sp>
        <p:nvSpPr>
          <p:cNvPr id="3" name="Content Placeholder 2" descr="Step 1 – Confirm:&#10;Total amount of idle funds to be deobligated&#10;Award was not originally reported to FPDS&#10;Award has been fully received&#10;Award has been fully invoiced&#10;Award has been fully paid WITH remaining idle funds that must be deobligated&#10;&#10;Step 2 – Prepare modification in PRISM to deobligate idle funds:&#10;Annotate “Reason for Modification” as “K Close Out” &#10;Route the modification to approver  &#10;Wait for modification to be approved&#10;&#10;Step 3 – Conduct administrative closeout in PRISM: &#10;Select the last “RELEASED” Modification &#10;Navigate to the knowledge article: Performing Closeout for a Document in PRISM &#10;Perform the follow processes steps:  1 through 4, 20, 21, 22, and 23&#10;"/>
          <p:cNvSpPr>
            <a:spLocks noGrp="1"/>
          </p:cNvSpPr>
          <p:nvPr>
            <p:ph idx="4294967295"/>
          </p:nvPr>
        </p:nvSpPr>
        <p:spPr>
          <a:xfrm>
            <a:off x="-11097" y="1981200"/>
            <a:ext cx="912495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lvl="1" indent="0">
              <a:lnSpc>
                <a:spcPct val="90000"/>
              </a:lnSpc>
              <a:buNone/>
            </a:pPr>
            <a:r>
              <a:rPr lang="en-US" sz="1500" dirty="0"/>
              <a:t>Step 1 – Confirm: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/>
              <a:t>Total amount of idle funds to be deobligated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/>
              <a:t>Award </a:t>
            </a:r>
            <a:r>
              <a:rPr lang="en-US" sz="1500" b="1" u="sng" dirty="0"/>
              <a:t>was not</a:t>
            </a:r>
            <a:r>
              <a:rPr lang="en-US" sz="1500" b="1" dirty="0"/>
              <a:t> </a:t>
            </a:r>
            <a:r>
              <a:rPr lang="en-US" sz="1500" dirty="0"/>
              <a:t>originally reported to FPDS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/>
              <a:t>Award has been </a:t>
            </a:r>
            <a:r>
              <a:rPr lang="en-US" sz="1500" u="sng" dirty="0"/>
              <a:t>fully received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/>
              <a:t>Award has been </a:t>
            </a:r>
            <a:r>
              <a:rPr lang="en-US" sz="1500" u="sng" dirty="0"/>
              <a:t>fully invoiced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/>
              <a:t>Award has been </a:t>
            </a:r>
            <a:r>
              <a:rPr lang="en-US" sz="1500" u="sng" dirty="0"/>
              <a:t>fully paid</a:t>
            </a:r>
            <a:r>
              <a:rPr lang="en-US" sz="1500" dirty="0"/>
              <a:t> </a:t>
            </a:r>
            <a:r>
              <a:rPr lang="en-US" sz="1500" b="1" dirty="0"/>
              <a:t>WITH</a:t>
            </a:r>
            <a:r>
              <a:rPr lang="en-US" sz="1500" dirty="0"/>
              <a:t> remaining idle funds that must be deobligated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500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1500" dirty="0"/>
              <a:t>Step 2 – Prepare modification in PRISM to deobligate idle funds: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/>
              <a:t>Annotate “Reason for Modification” as “K Close Out”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/>
              <a:t>Route the modification to approver 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/>
              <a:t>Wait for modification to be approved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500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1500" dirty="0"/>
              <a:t>Step 3 – Conduct administrative closeout in PRISM: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/>
              <a:t>Select the last “RELEASED” Modification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/>
              <a:t>Navigate to the knowledge article: </a:t>
            </a:r>
            <a:r>
              <a:rPr lang="en-US" sz="1500" dirty="0">
                <a:hlinkClick r:id="rId3"/>
              </a:rPr>
              <a:t>Performing Closeout for a Document in PRISM </a:t>
            </a:r>
            <a:endParaRPr lang="en-US" sz="1500" dirty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/>
              <a:t>Perform the follow processes steps:  1 through 4, 20, 21, 22, and 23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en-US" sz="1500" dirty="0">
              <a:highlight>
                <a:srgbClr val="FFFF00"/>
              </a:highlight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1500" dirty="0"/>
          </a:p>
          <a:p>
            <a:pPr marL="457200" lvl="1" indent="0">
              <a:lnSpc>
                <a:spcPct val="90000"/>
              </a:lnSpc>
              <a:buNone/>
            </a:pPr>
            <a:endParaRPr lang="en-US" sz="1500" dirty="0"/>
          </a:p>
        </p:txBody>
      </p:sp>
      <p:sp>
        <p:nvSpPr>
          <p:cNvPr id="10" name="Title 1" descr="Closeout with Deobligation Modification &#10;and without FPDS Reporting">
            <a:extLst>
              <a:ext uri="{FF2B5EF4-FFF2-40B4-BE49-F238E27FC236}">
                <a16:creationId xmlns:a16="http://schemas.microsoft.com/office/drawing/2014/main" id="{F42F9303-96AE-4347-85AA-F82381F142B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304800" y="838200"/>
            <a:ext cx="8610600" cy="990596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Closeout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with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Deobligation Modification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without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FPDS Reporting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96946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1342</Words>
  <Application>Microsoft Office PowerPoint</Application>
  <PresentationFormat>On-screen Show (4:3)</PresentationFormat>
  <Paragraphs>169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Office Theme</vt:lpstr>
      <vt:lpstr>1_Office Theme</vt:lpstr>
      <vt:lpstr>Contract  Closeout Module  November 9, 2020 </vt:lpstr>
      <vt:lpstr>Physically Completed</vt:lpstr>
      <vt:lpstr>Administrative Closeout</vt:lpstr>
      <vt:lpstr>Procedures for Closing Out Contract Files -  FAR 4.804-5</vt:lpstr>
      <vt:lpstr>Contract Closeout Timeframe After Physical Completion FAR 4.804-1</vt:lpstr>
      <vt:lpstr>Four Administrative Closeout Scenarios for Prism and FPDS</vt:lpstr>
      <vt:lpstr>Closeout without Deobligation Modification  and without FPDS Reporting</vt:lpstr>
      <vt:lpstr>Closeout without Deobligation Modification  and with FPDS Reporting</vt:lpstr>
      <vt:lpstr>Closeout with Deobligation Modification  and without FPDS Reporting</vt:lpstr>
      <vt:lpstr>Closeout with Deobligation Modification  and with FPDS Reporting</vt:lpstr>
      <vt:lpstr>Warning!</vt:lpstr>
      <vt:lpstr>Records Retention</vt:lpstr>
      <vt:lpstr>Appendix 1 – PRISM Definition of Terms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2020-11-10T19:55:09Z</dcterms:created>
  <dcterms:modified xsi:type="dcterms:W3CDTF">2020-11-10T20:46:46Z</dcterms:modified>
</cp:coreProperties>
</file>